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262" r:id="rId3"/>
    <p:sldId id="263" r:id="rId4"/>
    <p:sldId id="264" r:id="rId5"/>
    <p:sldId id="265" r:id="rId6"/>
    <p:sldId id="266" r:id="rId7"/>
    <p:sldId id="267" r:id="rId8"/>
    <p:sldId id="268" r:id="rId9"/>
    <p:sldId id="269" r:id="rId10"/>
    <p:sldId id="271" r:id="rId11"/>
    <p:sldId id="270" r:id="rId12"/>
    <p:sldId id="260" r:id="rId13"/>
  </p:sldIdLst>
  <p:sldSz cx="9144000" cy="6858000" type="screen4x3"/>
  <p:notesSz cx="6858000" cy="9144000"/>
  <p:custDataLst>
    <p:tags r:id="rId15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4374A"/>
    <a:srgbClr val="E5907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4604" autoAdjust="0"/>
  </p:normalViewPr>
  <p:slideViewPr>
    <p:cSldViewPr>
      <p:cViewPr varScale="1">
        <p:scale>
          <a:sx n="73" d="100"/>
          <a:sy n="73" d="100"/>
        </p:scale>
        <p:origin x="1738" y="6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gs" Target="tags/tag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0C0431-2448-4DC3-AF70-2785FBE2C445}" type="datetimeFigureOut">
              <a:rPr lang="ru-RU" smtClean="0"/>
              <a:t>08.10.2025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74341FE-AE5C-47F1-8FD8-47C4A673A8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61190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presentation-creation.ru/powerpoint-templates.html" TargetMode="External"/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dirty="0" smtClean="0"/>
              <a:t>Оригинальные шаблоны для презентаций: </a:t>
            </a:r>
            <a:r>
              <a:rPr lang="ru-RU" sz="1200" dirty="0" smtClean="0">
                <a:hlinkClick r:id="rId3"/>
              </a:rPr>
              <a:t>https://presentation-creation.ru/powerpoint-templates.html</a:t>
            </a:r>
            <a:r>
              <a:rPr lang="en-US" sz="1200" dirty="0" smtClean="0"/>
              <a:t> </a:t>
            </a:r>
            <a:endParaRPr lang="ru-RU" sz="1200" dirty="0" smtClean="0"/>
          </a:p>
          <a:p>
            <a:r>
              <a:rPr lang="ru-RU" sz="1200" smtClean="0"/>
              <a:t>Бесплатно и без регистрации.</a:t>
            </a:r>
          </a:p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4341FE-AE5C-47F1-8FD8-47C4A673A802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16144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5664831"/>
            <a:ext cx="8208912" cy="932521"/>
          </a:xfrm>
        </p:spPr>
        <p:txBody>
          <a:bodyPr/>
          <a:lstStyle>
            <a:lvl1pPr>
              <a:defRPr>
                <a:solidFill>
                  <a:schemeClr val="bg1"/>
                </a:solidFill>
                <a:effectLst/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08.10.2025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56427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solidFill>
                  <a:schemeClr val="accent5"/>
                </a:solidFill>
              </a:defRPr>
            </a:lvl1pPr>
            <a:lvl2pPr>
              <a:defRPr>
                <a:solidFill>
                  <a:schemeClr val="accent5"/>
                </a:solidFill>
              </a:defRPr>
            </a:lvl2pPr>
            <a:lvl3pPr>
              <a:defRPr>
                <a:solidFill>
                  <a:schemeClr val="accent5"/>
                </a:solidFill>
              </a:defRPr>
            </a:lvl3pPr>
            <a:lvl4pPr>
              <a:defRPr>
                <a:solidFill>
                  <a:schemeClr val="accent5"/>
                </a:solidFill>
              </a:defRPr>
            </a:lvl4pPr>
            <a:lvl5pPr>
              <a:defRPr>
                <a:solidFill>
                  <a:schemeClr val="accent5"/>
                </a:solidFill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5"/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08.10.2025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5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5"/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88046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solidFill>
                  <a:schemeClr val="accent5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solidFill>
                  <a:schemeClr val="accent5"/>
                </a:solidFill>
              </a:defRPr>
            </a:lvl1pPr>
            <a:lvl2pPr>
              <a:defRPr>
                <a:solidFill>
                  <a:schemeClr val="accent5"/>
                </a:solidFill>
              </a:defRPr>
            </a:lvl2pPr>
            <a:lvl3pPr>
              <a:defRPr>
                <a:solidFill>
                  <a:schemeClr val="accent5"/>
                </a:solidFill>
              </a:defRPr>
            </a:lvl3pPr>
            <a:lvl4pPr>
              <a:defRPr>
                <a:solidFill>
                  <a:schemeClr val="accent5"/>
                </a:solidFill>
              </a:defRPr>
            </a:lvl4pPr>
            <a:lvl5pPr>
              <a:defRPr>
                <a:solidFill>
                  <a:schemeClr val="accent5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5"/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08.10.2025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5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5"/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36954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5"/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08.10.2025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5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5"/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Текст 2"/>
          <p:cNvSpPr>
            <a:spLocks noGrp="1"/>
          </p:cNvSpPr>
          <p:nvPr>
            <p:ph idx="1"/>
          </p:nvPr>
        </p:nvSpPr>
        <p:spPr>
          <a:xfrm>
            <a:off x="323528" y="1988840"/>
            <a:ext cx="8280920" cy="43204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5"/>
                </a:solidFill>
              </a:defRPr>
            </a:lvl1pPr>
            <a:lvl2pPr>
              <a:defRPr>
                <a:solidFill>
                  <a:schemeClr val="accent5"/>
                </a:solidFill>
              </a:defRPr>
            </a:lvl2pPr>
            <a:lvl3pPr>
              <a:defRPr>
                <a:solidFill>
                  <a:schemeClr val="accent5"/>
                </a:solidFill>
              </a:defRPr>
            </a:lvl3pPr>
            <a:lvl4pPr>
              <a:defRPr>
                <a:solidFill>
                  <a:schemeClr val="accent5"/>
                </a:solidFill>
              </a:defRPr>
            </a:lvl4pPr>
            <a:lvl5pPr>
              <a:defRPr>
                <a:solidFill>
                  <a:schemeClr val="accent5"/>
                </a:solidFill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9" name="Заголовок 1"/>
          <p:cNvSpPr>
            <a:spLocks noGrp="1"/>
          </p:cNvSpPr>
          <p:nvPr>
            <p:ph type="title"/>
          </p:nvPr>
        </p:nvSpPr>
        <p:spPr>
          <a:xfrm>
            <a:off x="1763688" y="123199"/>
            <a:ext cx="7056784" cy="13608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430141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>
                <a:solidFill>
                  <a:schemeClr val="accent5"/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accent5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5"/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08.10.2025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5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5"/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66547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395536" y="1999381"/>
            <a:ext cx="4248472" cy="4525963"/>
          </a:xfrm>
        </p:spPr>
        <p:txBody>
          <a:bodyPr/>
          <a:lstStyle>
            <a:lvl1pPr>
              <a:defRPr sz="2800">
                <a:solidFill>
                  <a:schemeClr val="accent5"/>
                </a:solidFill>
              </a:defRPr>
            </a:lvl1pPr>
            <a:lvl2pPr>
              <a:defRPr sz="2400">
                <a:solidFill>
                  <a:schemeClr val="accent5"/>
                </a:solidFill>
              </a:defRPr>
            </a:lvl2pPr>
            <a:lvl3pPr>
              <a:defRPr sz="2000">
                <a:solidFill>
                  <a:schemeClr val="accent5"/>
                </a:solidFill>
              </a:defRPr>
            </a:lvl3pPr>
            <a:lvl4pPr>
              <a:defRPr sz="1800">
                <a:solidFill>
                  <a:schemeClr val="accent5"/>
                </a:solidFill>
              </a:defRPr>
            </a:lvl4pPr>
            <a:lvl5pPr>
              <a:defRPr sz="1800">
                <a:solidFill>
                  <a:schemeClr val="accent5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716016" y="1999381"/>
            <a:ext cx="4248472" cy="4525963"/>
          </a:xfrm>
        </p:spPr>
        <p:txBody>
          <a:bodyPr/>
          <a:lstStyle>
            <a:lvl1pPr>
              <a:defRPr sz="2800">
                <a:solidFill>
                  <a:schemeClr val="accent5"/>
                </a:solidFill>
              </a:defRPr>
            </a:lvl1pPr>
            <a:lvl2pPr>
              <a:defRPr sz="2400">
                <a:solidFill>
                  <a:schemeClr val="accent5"/>
                </a:solidFill>
              </a:defRPr>
            </a:lvl2pPr>
            <a:lvl3pPr>
              <a:defRPr sz="2000">
                <a:solidFill>
                  <a:schemeClr val="accent5"/>
                </a:solidFill>
              </a:defRPr>
            </a:lvl3pPr>
            <a:lvl4pPr>
              <a:defRPr sz="1800">
                <a:solidFill>
                  <a:schemeClr val="accent5"/>
                </a:solidFill>
              </a:defRPr>
            </a:lvl4pPr>
            <a:lvl5pPr>
              <a:defRPr sz="1800">
                <a:solidFill>
                  <a:schemeClr val="accent5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5"/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08.10.2025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5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5"/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13399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5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solidFill>
                  <a:schemeClr val="accent5"/>
                </a:solidFill>
              </a:defRPr>
            </a:lvl1pPr>
            <a:lvl2pPr>
              <a:defRPr sz="2000">
                <a:solidFill>
                  <a:schemeClr val="accent5"/>
                </a:solidFill>
              </a:defRPr>
            </a:lvl2pPr>
            <a:lvl3pPr>
              <a:defRPr sz="1800">
                <a:solidFill>
                  <a:schemeClr val="accent5"/>
                </a:solidFill>
              </a:defRPr>
            </a:lvl3pPr>
            <a:lvl4pPr>
              <a:defRPr sz="1600">
                <a:solidFill>
                  <a:schemeClr val="accent5"/>
                </a:solidFill>
              </a:defRPr>
            </a:lvl4pPr>
            <a:lvl5pPr>
              <a:defRPr sz="1600">
                <a:solidFill>
                  <a:schemeClr val="accent5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5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>
                <a:solidFill>
                  <a:schemeClr val="accent5"/>
                </a:solidFill>
              </a:defRPr>
            </a:lvl1pPr>
            <a:lvl2pPr>
              <a:defRPr sz="2000">
                <a:solidFill>
                  <a:schemeClr val="accent5"/>
                </a:solidFill>
              </a:defRPr>
            </a:lvl2pPr>
            <a:lvl3pPr>
              <a:defRPr sz="1800">
                <a:solidFill>
                  <a:schemeClr val="accent5"/>
                </a:solidFill>
              </a:defRPr>
            </a:lvl3pPr>
            <a:lvl4pPr>
              <a:defRPr sz="1600">
                <a:solidFill>
                  <a:schemeClr val="accent5"/>
                </a:solidFill>
              </a:defRPr>
            </a:lvl4pPr>
            <a:lvl5pPr>
              <a:defRPr sz="1600">
                <a:solidFill>
                  <a:schemeClr val="accent5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5"/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08.10.2025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5"/>
                </a:solidFill>
              </a:defRPr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5"/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9933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5"/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08.10.2025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5"/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5"/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24577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5"/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08.10.2025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5"/>
                </a:solidFill>
              </a:defRPr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5"/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59515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3622"/>
            <a:ext cx="3008313" cy="921478"/>
          </a:xfrm>
        </p:spPr>
        <p:txBody>
          <a:bodyPr anchor="b"/>
          <a:lstStyle>
            <a:lvl1pPr algn="l">
              <a:defRPr sz="2000" b="1">
                <a:solidFill>
                  <a:schemeClr val="accent5"/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63888" y="1916832"/>
            <a:ext cx="5111750" cy="4353347"/>
          </a:xfrm>
        </p:spPr>
        <p:txBody>
          <a:bodyPr/>
          <a:lstStyle>
            <a:lvl1pPr>
              <a:defRPr sz="3200">
                <a:solidFill>
                  <a:schemeClr val="accent5"/>
                </a:solidFill>
              </a:defRPr>
            </a:lvl1pPr>
            <a:lvl2pPr>
              <a:defRPr sz="2800">
                <a:solidFill>
                  <a:schemeClr val="accent5"/>
                </a:solidFill>
              </a:defRPr>
            </a:lvl2pPr>
            <a:lvl3pPr>
              <a:defRPr sz="2400">
                <a:solidFill>
                  <a:schemeClr val="accent5"/>
                </a:solidFill>
              </a:defRPr>
            </a:lvl3pPr>
            <a:lvl4pPr>
              <a:defRPr sz="2000">
                <a:solidFill>
                  <a:schemeClr val="accent5"/>
                </a:solidFill>
              </a:defRPr>
            </a:lvl4pPr>
            <a:lvl5pPr>
              <a:defRPr sz="2000">
                <a:solidFill>
                  <a:schemeClr val="accent5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5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5"/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08.10.2025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5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5"/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4896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solidFill>
                  <a:schemeClr val="accent5"/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5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5"/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08.10.2025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5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5"/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86054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s://presentation-creation.ru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63688" y="123199"/>
            <a:ext cx="7056784" cy="13608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23528" y="1988840"/>
            <a:ext cx="8280920" cy="43204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5"/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08.10.2025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5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5"/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7" name="Рисунок 6">
            <a:hlinkClick r:id="rId14"/>
          </p:cNvPr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620688" y="45855"/>
            <a:ext cx="757762" cy="757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02724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s://presentation-creation.ru/powerpoint-templates.html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dirty="0" smtClean="0"/>
              <a:t>Мы знаем всё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18578706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ru-RU" b="1" dirty="0"/>
              <a:t>В реализации рабочих программ воспитания образовательной организации принимают участие:</a:t>
            </a:r>
            <a:endParaRPr lang="ru-RU" dirty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/>
              <a:t>1. Все участники образовательных отношений в ОО</a:t>
            </a:r>
          </a:p>
          <a:p>
            <a:pPr marL="0" indent="0">
              <a:buNone/>
            </a:pPr>
            <a:r>
              <a:rPr lang="ru-RU" dirty="0"/>
              <a:t>2. Руководители ОО, руководители управления образования</a:t>
            </a:r>
          </a:p>
          <a:p>
            <a:pPr marL="0" indent="0">
              <a:buNone/>
            </a:pPr>
            <a:r>
              <a:rPr lang="ru-RU" dirty="0"/>
              <a:t>3. Классные руководители</a:t>
            </a:r>
          </a:p>
          <a:p>
            <a:pPr marL="0" indent="0">
              <a:buNone/>
            </a:pPr>
            <a:r>
              <a:rPr lang="ru-RU" dirty="0"/>
              <a:t>4. Все участники образовательных отношений, кроме обучающихся</a:t>
            </a:r>
          </a:p>
          <a:p>
            <a:pPr marL="0" indent="0">
              <a:buNone/>
            </a:pPr>
            <a:endParaRPr lang="ru-RU" sz="48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Вопрос 9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167090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4400" dirty="0" smtClean="0"/>
              <a:t>Народная мудрость гласит «Ворчаньем </a:t>
            </a:r>
            <a:r>
              <a:rPr lang="ru-RU" sz="4400" dirty="0"/>
              <a:t>наскучишь, ____?____ </a:t>
            </a:r>
            <a:r>
              <a:rPr lang="ru-RU" sz="4400" dirty="0" smtClean="0"/>
              <a:t>научишь».</a:t>
            </a:r>
            <a:r>
              <a:rPr lang="ru-RU" sz="4400" dirty="0"/>
              <a:t> </a:t>
            </a:r>
            <a:r>
              <a:rPr lang="ru-RU" sz="4400" dirty="0" smtClean="0"/>
              <a:t> Назовите пропущенное слово.</a:t>
            </a:r>
            <a:endParaRPr lang="ru-RU" sz="66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Вопрос 10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137373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Объект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400" dirty="0"/>
              <a:t>Оригинальные шаблоны для презентаций: </a:t>
            </a:r>
            <a:r>
              <a:rPr lang="ru-RU" sz="2400" dirty="0">
                <a:hlinkClick r:id="rId2"/>
              </a:rPr>
              <a:t>https://</a:t>
            </a:r>
            <a:r>
              <a:rPr lang="ru-RU" sz="2400" dirty="0" smtClean="0">
                <a:hlinkClick r:id="rId2"/>
              </a:rPr>
              <a:t>presentation-creation.ru/powerpoint-templates.html</a:t>
            </a:r>
            <a:r>
              <a:rPr lang="en-US" sz="2400" dirty="0"/>
              <a:t> </a:t>
            </a:r>
            <a:endParaRPr lang="ru-RU" sz="2400" dirty="0"/>
          </a:p>
          <a:p>
            <a:r>
              <a:rPr lang="ru-RU" sz="2400" dirty="0"/>
              <a:t>Бесплатно и без </a:t>
            </a:r>
            <a:r>
              <a:rPr lang="ru-RU" sz="2400" dirty="0" smtClean="0"/>
              <a:t>регистрации</a:t>
            </a:r>
            <a:endParaRPr lang="ru-RU" sz="2400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08591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dirty="0"/>
              <a:t>Ответственные за внеурочные занятия «Разговоры о важном» в образовательной организации. Выберите один правильный ответ.</a:t>
            </a:r>
          </a:p>
          <a:p>
            <a:pPr marL="0" lvl="0" indent="0">
              <a:buNone/>
            </a:pPr>
            <a:r>
              <a:rPr lang="ru-RU" dirty="0" smtClean="0"/>
              <a:t>А. Советник </a:t>
            </a:r>
            <a:r>
              <a:rPr lang="ru-RU" dirty="0"/>
              <a:t>по воспитанию, педагог дополнительного образования.</a:t>
            </a:r>
          </a:p>
          <a:p>
            <a:pPr marL="0" lvl="0" indent="0">
              <a:buNone/>
            </a:pPr>
            <a:r>
              <a:rPr lang="ru-RU" dirty="0" smtClean="0"/>
              <a:t>Б. Педагог </a:t>
            </a:r>
            <a:r>
              <a:rPr lang="ru-RU" dirty="0"/>
              <a:t>дополнительного образования, педагог-психолог.</a:t>
            </a:r>
          </a:p>
          <a:p>
            <a:pPr marL="0" lvl="0" indent="0">
              <a:buNone/>
            </a:pPr>
            <a:r>
              <a:rPr lang="ru-RU" dirty="0" smtClean="0"/>
              <a:t>В. Классный </a:t>
            </a:r>
            <a:r>
              <a:rPr lang="ru-RU" dirty="0"/>
              <a:t>руководитель/куратор, советник по воспитанию.</a:t>
            </a:r>
          </a:p>
          <a:p>
            <a:pPr marL="0" lvl="0" indent="0">
              <a:buNone/>
            </a:pPr>
            <a:r>
              <a:rPr lang="ru-RU" dirty="0" smtClean="0"/>
              <a:t>Г. Классный </a:t>
            </a:r>
            <a:r>
              <a:rPr lang="ru-RU" dirty="0"/>
              <a:t>руководитель/куратор, педагог дополнительного образования.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Вопрос 1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278223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ru-RU" dirty="0" smtClean="0"/>
              <a:t> ФОП </a:t>
            </a:r>
            <a:r>
              <a:rPr lang="ru-RU" dirty="0"/>
              <a:t>включают </a:t>
            </a:r>
            <a:r>
              <a:rPr lang="ru-RU" dirty="0" smtClean="0"/>
              <a:t>в себя учебно-методическую </a:t>
            </a:r>
            <a:r>
              <a:rPr lang="ru-RU" dirty="0"/>
              <a:t>документацию (выберите все верные ответы):</a:t>
            </a:r>
          </a:p>
          <a:p>
            <a:pPr marL="0" lvl="0" indent="0">
              <a:buNone/>
            </a:pPr>
            <a:r>
              <a:rPr lang="ru-RU" dirty="0" smtClean="0"/>
              <a:t>А. Федеральный </a:t>
            </a:r>
            <a:r>
              <a:rPr lang="ru-RU" dirty="0"/>
              <a:t>учебный план.</a:t>
            </a:r>
          </a:p>
          <a:p>
            <a:pPr marL="0" lvl="0" indent="0">
              <a:buNone/>
            </a:pPr>
            <a:r>
              <a:rPr lang="ru-RU" dirty="0" smtClean="0"/>
              <a:t>Б. Федеральный </a:t>
            </a:r>
            <a:r>
              <a:rPr lang="ru-RU" dirty="0"/>
              <a:t>календарный учебный график.</a:t>
            </a:r>
          </a:p>
          <a:p>
            <a:pPr marL="0" lvl="0" indent="0">
              <a:buNone/>
            </a:pPr>
            <a:r>
              <a:rPr lang="ru-RU" dirty="0" smtClean="0"/>
              <a:t>В. Федеральные </a:t>
            </a:r>
            <a:r>
              <a:rPr lang="ru-RU" dirty="0"/>
              <a:t>рабочие программы учебных предметов.</a:t>
            </a:r>
          </a:p>
          <a:p>
            <a:pPr marL="0" lvl="0" indent="0">
              <a:buNone/>
            </a:pPr>
            <a:r>
              <a:rPr lang="ru-RU" dirty="0" smtClean="0"/>
              <a:t>Г. Федеральную </a:t>
            </a:r>
            <a:r>
              <a:rPr lang="ru-RU" dirty="0"/>
              <a:t>программу дошкольного образования.</a:t>
            </a:r>
          </a:p>
          <a:p>
            <a:pPr marL="0" lvl="0" indent="0">
              <a:buNone/>
            </a:pPr>
            <a:r>
              <a:rPr lang="ru-RU" dirty="0" smtClean="0"/>
              <a:t>Д. Федеральную </a:t>
            </a:r>
            <a:r>
              <a:rPr lang="ru-RU" dirty="0"/>
              <a:t>рабочую программу воспитания.</a:t>
            </a:r>
          </a:p>
          <a:p>
            <a:pPr marL="0" lvl="0" indent="0">
              <a:buNone/>
            </a:pPr>
            <a:r>
              <a:rPr lang="ru-RU" dirty="0" smtClean="0"/>
              <a:t>Е. Федеральный </a:t>
            </a:r>
            <a:r>
              <a:rPr lang="ru-RU" dirty="0"/>
              <a:t>календарный план воспитательной работы.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Вопрос 2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836144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 smtClean="0"/>
              <a:t>В </a:t>
            </a:r>
            <a:r>
              <a:rPr lang="ru-RU" dirty="0"/>
              <a:t>каком документе сформулированы личностные результаты освоения учебного предмета (выберите один верный ответ)?</a:t>
            </a:r>
          </a:p>
          <a:p>
            <a:pPr marL="0" lvl="0" indent="0">
              <a:buNone/>
            </a:pPr>
            <a:r>
              <a:rPr lang="ru-RU" dirty="0" smtClean="0"/>
              <a:t>А. ФГОС </a:t>
            </a:r>
            <a:r>
              <a:rPr lang="ru-RU" dirty="0"/>
              <a:t>по уровню образования.</a:t>
            </a:r>
          </a:p>
          <a:p>
            <a:pPr marL="0" lvl="0" indent="0">
              <a:buNone/>
            </a:pPr>
            <a:r>
              <a:rPr lang="ru-RU" dirty="0" smtClean="0"/>
              <a:t>Б. Федеральная </a:t>
            </a:r>
            <a:r>
              <a:rPr lang="ru-RU" dirty="0"/>
              <a:t>рабочая программа воспитания.</a:t>
            </a:r>
          </a:p>
          <a:p>
            <a:pPr marL="0" lvl="0" indent="0">
              <a:buNone/>
            </a:pPr>
            <a:r>
              <a:rPr lang="ru-RU" dirty="0" smtClean="0"/>
              <a:t>В. Рабочая </a:t>
            </a:r>
            <a:r>
              <a:rPr lang="ru-RU" dirty="0"/>
              <a:t>программа по учебному предмету.</a:t>
            </a:r>
          </a:p>
          <a:p>
            <a:pPr marL="0" lvl="0" indent="0">
              <a:buNone/>
            </a:pPr>
            <a:r>
              <a:rPr lang="ru-RU" dirty="0" smtClean="0"/>
              <a:t>Г. Все </a:t>
            </a:r>
            <a:r>
              <a:rPr lang="ru-RU" dirty="0"/>
              <a:t>варианты ответа.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Вопрос 3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147010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4000" dirty="0" smtClean="0"/>
              <a:t>Какой документ является приложением к рабочей программе воспитания?</a:t>
            </a:r>
            <a:endParaRPr lang="ru-RU" sz="40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Вопрос 4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120769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ru-RU" dirty="0"/>
              <a:t>Какие из нижеприведенных утверждений, касающихся анализа воспитательного процесса в образовательной организации, являются верными (выберите все верные ответы)?</a:t>
            </a:r>
          </a:p>
          <a:p>
            <a:pPr marL="0" lvl="0" indent="0">
              <a:buNone/>
            </a:pPr>
            <a:r>
              <a:rPr lang="ru-RU" dirty="0" smtClean="0"/>
              <a:t>А. Основным </a:t>
            </a:r>
            <a:r>
              <a:rPr lang="ru-RU" dirty="0"/>
              <a:t>способом получения информации о результатах воспитания, социализации и саморазвития обучающихся является педагогическое наблюдение.</a:t>
            </a:r>
          </a:p>
          <a:p>
            <a:pPr marL="0" lvl="0" indent="0">
              <a:buNone/>
            </a:pPr>
            <a:r>
              <a:rPr lang="ru-RU" dirty="0" smtClean="0"/>
              <a:t>Б. Внимание </a:t>
            </a:r>
            <a:r>
              <a:rPr lang="ru-RU" dirty="0"/>
              <a:t>педагогических работников сосредоточивается прежде всего на динамике успеваемости обучающихся.</a:t>
            </a:r>
          </a:p>
          <a:p>
            <a:pPr marL="0" lvl="0" indent="0">
              <a:buNone/>
            </a:pPr>
            <a:r>
              <a:rPr lang="ru-RU" dirty="0" smtClean="0"/>
              <a:t>В. Анализ </a:t>
            </a:r>
            <a:r>
              <a:rPr lang="ru-RU" dirty="0"/>
              <a:t>проводится заместителем директора по воспитательной работе (советником директора по воспитанию, педагогом-психологом, социальным педагогом (при наличии), классными руководителями с привлечением актива родителей.</a:t>
            </a:r>
          </a:p>
          <a:p>
            <a:pPr marL="0" lvl="0" indent="0">
              <a:buNone/>
            </a:pPr>
            <a:r>
              <a:rPr lang="ru-RU" dirty="0" smtClean="0"/>
              <a:t>Г. Анализ </a:t>
            </a:r>
            <a:r>
              <a:rPr lang="ru-RU" dirty="0"/>
              <a:t>воспитательного процесса планируется и включается в календарный план воспитательной работы.</a:t>
            </a:r>
          </a:p>
          <a:p>
            <a:pPr marL="0" indent="0">
              <a:buNone/>
            </a:pPr>
            <a:endParaRPr lang="ru-RU" sz="40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Вопрос 5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754728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4000" dirty="0" smtClean="0"/>
              <a:t>В обновленной ФОП НОО отсутствует пункт с задачами внеурочной деятельности?</a:t>
            </a:r>
            <a:endParaRPr lang="ru-RU" sz="4000" dirty="0"/>
          </a:p>
          <a:p>
            <a:pPr marL="0" indent="0">
              <a:buNone/>
            </a:pPr>
            <a:endParaRPr lang="ru-RU" sz="40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Вопрос 6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76710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3600" dirty="0" smtClean="0"/>
              <a:t>В какой модуль нужно включить организацию </a:t>
            </a:r>
            <a:r>
              <a:rPr lang="ru-RU" sz="3600" dirty="0"/>
              <a:t>и проведение родительских собраний по профессиональной ориентации обучающихся, ознакомлению с системой воспитания и дополнительного </a:t>
            </a:r>
            <a:r>
              <a:rPr lang="ru-RU" sz="3600" dirty="0" smtClean="0"/>
              <a:t>образования?</a:t>
            </a:r>
            <a:endParaRPr lang="ru-RU" sz="36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Вопрос 7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931742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4800" dirty="0" smtClean="0"/>
              <a:t>В какой последовательности должны располагаться модули рабочей программы воспитания ОУ?</a:t>
            </a:r>
            <a:endParaRPr lang="ru-RU" sz="48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Вопрос 8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354799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7b4fe5d5177b35f852aede1838d6fe161cc7cf"/>
</p:tagLst>
</file>

<file path=ppt/theme/theme1.xml><?xml version="1.0" encoding="utf-8"?>
<a:theme xmlns:a="http://schemas.openxmlformats.org/drawingml/2006/main" name="Тема Office">
  <a:themeElements>
    <a:clrScheme name="Составная">
      <a:dk1>
        <a:sysClr val="windowText" lastClr="000000"/>
      </a:dk1>
      <a:lt1>
        <a:sysClr val="window" lastClr="FFFFFF"/>
      </a:lt1>
      <a:dk2>
        <a:srgbClr val="5B6973"/>
      </a:dk2>
      <a:lt2>
        <a:srgbClr val="E7ECED"/>
      </a:lt2>
      <a:accent1>
        <a:srgbClr val="98C723"/>
      </a:accent1>
      <a:accent2>
        <a:srgbClr val="59B0B9"/>
      </a:accent2>
      <a:accent3>
        <a:srgbClr val="DEAE00"/>
      </a:accent3>
      <a:accent4>
        <a:srgbClr val="B77BB4"/>
      </a:accent4>
      <a:accent5>
        <a:srgbClr val="E0773C"/>
      </a:accent5>
      <a:accent6>
        <a:srgbClr val="A98D63"/>
      </a:accent6>
      <a:hlink>
        <a:srgbClr val="26CBEC"/>
      </a:hlink>
      <a:folHlink>
        <a:srgbClr val="598C8C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1018</TotalTime>
  <Words>401</Words>
  <Application>Microsoft Office PowerPoint</Application>
  <PresentationFormat>Экран (4:3)</PresentationFormat>
  <Paragraphs>49</Paragraphs>
  <Slides>12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5" baseType="lpstr">
      <vt:lpstr>Arial</vt:lpstr>
      <vt:lpstr>Calibri</vt:lpstr>
      <vt:lpstr>Тема Office</vt:lpstr>
      <vt:lpstr>Мы знаем всё</vt:lpstr>
      <vt:lpstr>Вопрос 1</vt:lpstr>
      <vt:lpstr>Вопрос 2</vt:lpstr>
      <vt:lpstr>Вопрос 3</vt:lpstr>
      <vt:lpstr>Вопрос 4</vt:lpstr>
      <vt:lpstr>Вопрос 5</vt:lpstr>
      <vt:lpstr>Вопрос 6</vt:lpstr>
      <vt:lpstr>Вопрос 7</vt:lpstr>
      <vt:lpstr>Вопрос 8</vt:lpstr>
      <vt:lpstr>Вопрос 9 </vt:lpstr>
      <vt:lpstr>Вопрос 10</vt:lpstr>
      <vt:lpstr>Презентация PowerPoint</vt:lpstr>
    </vt:vector>
  </TitlesOfParts>
  <Company>presentation-creation.ru</Company>
  <LinksUpToDate>false</LinksUpToDate>
  <SharedDoc>false</SharedDoc>
  <HyperlinkBase>https://presentation-creation.ru/powerpoint-templates.html</HyperlinkBase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Домашняя работа</dc:title>
  <dc:creator>obstinate</dc:creator>
  <dc:description>Шаблон презентации с сайта https://presentation-creation.ru/</dc:description>
  <cp:lastModifiedBy>Пользователь</cp:lastModifiedBy>
  <cp:revision>363</cp:revision>
  <dcterms:created xsi:type="dcterms:W3CDTF">2018-02-25T09:09:03Z</dcterms:created>
  <dcterms:modified xsi:type="dcterms:W3CDTF">2025-10-08T01:16:27Z</dcterms:modified>
</cp:coreProperties>
</file>